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7"/>
  </p:notesMasterIdLst>
  <p:sldIdLst>
    <p:sldId id="266" r:id="rId5"/>
    <p:sldId id="257" r:id="rId6"/>
    <p:sldId id="258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69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SamsungOne 450C" panose="020B0506030303020204" charset="0"/>
      <p:regular r:id="rId22"/>
    </p:embeddedFont>
    <p:embeddedFont>
      <p:font typeface="SamsungOne 800C" panose="020B0906030303020204" charset="0"/>
      <p:bold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FF"/>
    <a:srgbClr val="44546A"/>
    <a:srgbClr val="005FD2"/>
    <a:srgbClr val="FFCC00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2" y="14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24.05.2022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24.05.2022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24.05.2022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24.05.2022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24.05.2022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3C48985-9781-4F64-B39A-B9B11E913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49C5487-3958-41FC-90E5-07F284A07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Интерфейс приложения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EF79BA-2864-47A1-9A17-53810A3BD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13" y="1725765"/>
            <a:ext cx="2023878" cy="340647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C22F843-3A8B-441B-BB64-1360AD33C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2195" y="1725765"/>
            <a:ext cx="2023878" cy="340647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2581549-1DEA-446D-92F5-4F66180CC3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8077" y="1725765"/>
            <a:ext cx="1755299" cy="340647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7163465-3E48-48C8-8604-DEA5893526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5380" y="1725766"/>
            <a:ext cx="1755299" cy="346571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E081D24-138C-4346-8C6A-AF5D675F7A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22683" y="1726355"/>
            <a:ext cx="1755300" cy="340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542532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11D7EB2-696D-4BB7-A70F-00084B7DC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BD75AC9-8838-4468-85FF-C595812FE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Заключение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A97D1D-B966-4936-A4C4-75340F94A418}"/>
              </a:ext>
            </a:extLst>
          </p:cNvPr>
          <p:cNvSpPr txBox="1"/>
          <p:nvPr/>
        </p:nvSpPr>
        <p:spPr>
          <a:xfrm>
            <a:off x="838200" y="1536192"/>
            <a:ext cx="9841992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Было создано мобильное приложение, решающее необходимые задачи</a:t>
            </a:r>
          </a:p>
          <a:p>
            <a:r>
              <a:rPr lang="ru-RU" sz="3200" dirty="0"/>
              <a:t>В дальнейшем планируется: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/>
              <a:t>Добавить новые функции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/>
              <a:t>Упростить хранение фотографий, путем использования </a:t>
            </a:r>
            <a:r>
              <a:rPr lang="en-US" sz="3200" dirty="0"/>
              <a:t>Storage Database Firebase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/>
              <a:t>Упростить интерфейс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6972974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12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5797" y="5103436"/>
            <a:ext cx="8972203" cy="866268"/>
          </a:xfrm>
        </p:spPr>
        <p:txBody>
          <a:bodyPr>
            <a:normAutofit fontScale="90000"/>
          </a:bodyPr>
          <a:lstStyle/>
          <a:p>
            <a:r>
              <a:rPr lang="ru-RU" i="1" dirty="0">
                <a:latin typeface="Calibri" panose="020F0502020204030204" pitchFamily="34" charset="0"/>
                <a:cs typeface="Calibri" panose="020F0502020204030204" pitchFamily="34" charset="0"/>
              </a:rPr>
              <a:t>Проектирование и реализация мобильного приложения "Доска объявлений и услуг"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2858" y="5991733"/>
            <a:ext cx="5734396" cy="729742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Подготовил: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Спеваков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Владимир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Цель работы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2899F0-ED5F-4788-9DD6-05C2A01D7804}"/>
              </a:ext>
            </a:extLst>
          </p:cNvPr>
          <p:cNvSpPr txBox="1"/>
          <p:nvPr/>
        </p:nvSpPr>
        <p:spPr>
          <a:xfrm>
            <a:off x="838200" y="2151727"/>
            <a:ext cx="92579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Создание мобильного приложения – доски объявлений и услуг с использованием облачной базы данных </a:t>
            </a:r>
            <a:r>
              <a:rPr lang="en-US" sz="4000" dirty="0"/>
              <a:t>Firebase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Задачи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A5ECE10-CE51-451F-8309-1A0B2FFB807A}"/>
              </a:ext>
            </a:extLst>
          </p:cNvPr>
          <p:cNvSpPr/>
          <p:nvPr/>
        </p:nvSpPr>
        <p:spPr>
          <a:xfrm>
            <a:off x="3206798" y="2740050"/>
            <a:ext cx="1578802" cy="157880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r>
              <a:rPr lang="ru-RU" sz="1350" noProof="1">
                <a:solidFill>
                  <a:prstClr val="white"/>
                </a:solidFill>
                <a:latin typeface="Calibri" panose="020F0502020204030204"/>
              </a:rPr>
              <a:t>Предложить метод реализации</a:t>
            </a:r>
            <a:endParaRPr lang="en-US" sz="1350" noProof="1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Oval 11">
            <a:extLst>
              <a:ext uri="{FF2B5EF4-FFF2-40B4-BE49-F238E27FC236}">
                <a16:creationId xmlns:a16="http://schemas.microsoft.com/office/drawing/2014/main" id="{2C74C02B-EC13-4552-A42A-F98F4F7AA59D}"/>
              </a:ext>
            </a:extLst>
          </p:cNvPr>
          <p:cNvSpPr/>
          <p:nvPr/>
        </p:nvSpPr>
        <p:spPr>
          <a:xfrm>
            <a:off x="1188078" y="2549745"/>
            <a:ext cx="2034225" cy="2034225"/>
          </a:xfrm>
          <a:prstGeom prst="ellipse">
            <a:avLst/>
          </a:prstGeom>
          <a:solidFill>
            <a:srgbClr val="4ACEE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r>
              <a:rPr lang="ru-RU" sz="1350" noProof="1">
                <a:solidFill>
                  <a:prstClr val="white"/>
                </a:solidFill>
                <a:latin typeface="Calibri" panose="020F0502020204030204"/>
              </a:rPr>
              <a:t>Рассмотеть возможные способы решения задачи</a:t>
            </a:r>
            <a:endParaRPr lang="en-US" sz="1350" noProof="1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Oval 12">
            <a:extLst>
              <a:ext uri="{FF2B5EF4-FFF2-40B4-BE49-F238E27FC236}">
                <a16:creationId xmlns:a16="http://schemas.microsoft.com/office/drawing/2014/main" id="{26598E8B-48C4-40C9-AA58-5575628744A2}"/>
              </a:ext>
            </a:extLst>
          </p:cNvPr>
          <p:cNvSpPr/>
          <p:nvPr/>
        </p:nvSpPr>
        <p:spPr>
          <a:xfrm>
            <a:off x="6830487" y="2777457"/>
            <a:ext cx="1578802" cy="157880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r>
              <a:rPr lang="ru-RU" sz="1350" noProof="1">
                <a:solidFill>
                  <a:prstClr val="white"/>
                </a:solidFill>
                <a:latin typeface="Calibri" panose="020F0502020204030204"/>
              </a:rPr>
              <a:t>Реализация программного обеспечния мобильного приложения</a:t>
            </a:r>
            <a:endParaRPr lang="en-US" sz="1350" noProof="1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Oval 13">
            <a:extLst>
              <a:ext uri="{FF2B5EF4-FFF2-40B4-BE49-F238E27FC236}">
                <a16:creationId xmlns:a16="http://schemas.microsoft.com/office/drawing/2014/main" id="{1619C194-CA64-4627-9FEB-F13854D36945}"/>
              </a:ext>
            </a:extLst>
          </p:cNvPr>
          <p:cNvSpPr/>
          <p:nvPr/>
        </p:nvSpPr>
        <p:spPr>
          <a:xfrm>
            <a:off x="4796262" y="2549747"/>
            <a:ext cx="2057645" cy="2034224"/>
          </a:xfrm>
          <a:prstGeom prst="ellipse">
            <a:avLst/>
          </a:prstGeom>
          <a:solidFill>
            <a:srgbClr val="4ACEE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r>
              <a:rPr lang="ru-RU" sz="1350" noProof="1">
                <a:solidFill>
                  <a:prstClr val="white"/>
                </a:solidFill>
                <a:latin typeface="Calibri" panose="020F0502020204030204"/>
              </a:rPr>
              <a:t>Создать базу данных </a:t>
            </a:r>
            <a:r>
              <a:rPr lang="en-US" sz="1350" noProof="1">
                <a:solidFill>
                  <a:prstClr val="white"/>
                </a:solidFill>
                <a:latin typeface="Calibri" panose="020F0502020204030204"/>
              </a:rPr>
              <a:t>RealtimeDatabaseFirebase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A6C03C-FA9B-431D-AEA6-A1976379BE4E}"/>
              </a:ext>
            </a:extLst>
          </p:cNvPr>
          <p:cNvSpPr/>
          <p:nvPr/>
        </p:nvSpPr>
        <p:spPr>
          <a:xfrm>
            <a:off x="8417204" y="2549747"/>
            <a:ext cx="2164854" cy="2034223"/>
          </a:xfrm>
          <a:prstGeom prst="ellipse">
            <a:avLst/>
          </a:prstGeom>
          <a:solidFill>
            <a:srgbClr val="4ACEE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r>
              <a:rPr lang="ru-RU" sz="1350" noProof="1">
                <a:solidFill>
                  <a:prstClr val="white"/>
                </a:solidFill>
                <a:latin typeface="Calibri" panose="020F0502020204030204"/>
              </a:rPr>
              <a:t>Реализация пользовательского интерфейса</a:t>
            </a:r>
            <a:endParaRPr lang="en-US" sz="1350" noProof="1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74845887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Решение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939963-9AD4-43B8-82AD-E1C43DCE5941}"/>
              </a:ext>
            </a:extLst>
          </p:cNvPr>
          <p:cNvSpPr txBox="1"/>
          <p:nvPr/>
        </p:nvSpPr>
        <p:spPr>
          <a:xfrm>
            <a:off x="838200" y="2151727"/>
            <a:ext cx="92579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Работающее мобильное приложение с пользовательским интерфейсом, реализованное с помощью облачной базы данных </a:t>
            </a:r>
            <a:r>
              <a:rPr lang="en-US" sz="4000" dirty="0"/>
              <a:t>Firebase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372477795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Инструментарий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939963-9AD4-43B8-82AD-E1C43DCE5941}"/>
              </a:ext>
            </a:extLst>
          </p:cNvPr>
          <p:cNvSpPr txBox="1"/>
          <p:nvPr/>
        </p:nvSpPr>
        <p:spPr>
          <a:xfrm>
            <a:off x="838200" y="2151727"/>
            <a:ext cx="925790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Для реализации программного обеспечения мобильного приложение использовался язык программирования </a:t>
            </a:r>
            <a:r>
              <a:rPr lang="en-US" sz="4000" dirty="0"/>
              <a:t>Java</a:t>
            </a:r>
            <a:r>
              <a:rPr lang="ru-RU" sz="4000" dirty="0"/>
              <a:t>. Приложение создано для платформы </a:t>
            </a:r>
            <a:r>
              <a:rPr lang="en-US" sz="4000" dirty="0"/>
              <a:t>Android</a:t>
            </a:r>
            <a:r>
              <a:rPr lang="ru-RU" sz="4000" dirty="0"/>
              <a:t>.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49FA340-9FF3-4EE4-8F5A-A647F949D49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51428" y="4814347"/>
            <a:ext cx="1740571" cy="2070273"/>
          </a:xfrm>
          <a:prstGeom prst="rect">
            <a:avLst/>
          </a:prstGeom>
        </p:spPr>
      </p:pic>
      <p:pic>
        <p:nvPicPr>
          <p:cNvPr id="1026" name="Picture 2" descr="https://andreyex.ru/wp-content/uploads/2018/05/Kak-ustanovit-Java-s-apt-na-Ubuntu-18.04.jpg">
            <a:extLst>
              <a:ext uri="{FF2B5EF4-FFF2-40B4-BE49-F238E27FC236}">
                <a16:creationId xmlns:a16="http://schemas.microsoft.com/office/drawing/2014/main" id="{4064BA25-6B02-4EFD-9066-494A61D1A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68" y="4918454"/>
            <a:ext cx="2743200" cy="1939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1195796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Технологии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939963-9AD4-43B8-82AD-E1C43DCE5941}"/>
              </a:ext>
            </a:extLst>
          </p:cNvPr>
          <p:cNvSpPr txBox="1"/>
          <p:nvPr/>
        </p:nvSpPr>
        <p:spPr>
          <a:xfrm>
            <a:off x="838200" y="2151727"/>
            <a:ext cx="9257907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Приложение реализовано с помощью</a:t>
            </a:r>
            <a:r>
              <a:rPr lang="en-US" sz="2400" dirty="0"/>
              <a:t> </a:t>
            </a:r>
            <a:r>
              <a:rPr lang="ru-RU" sz="2400" dirty="0"/>
              <a:t>платформы облачных вычислений и разработки </a:t>
            </a:r>
            <a:r>
              <a:rPr lang="en-US" sz="2400" dirty="0"/>
              <a:t>Google </a:t>
            </a:r>
            <a:r>
              <a:rPr lang="ru-RU" sz="2400" dirty="0"/>
              <a:t> - </a:t>
            </a:r>
            <a:r>
              <a:rPr lang="en-US" sz="2400" dirty="0"/>
              <a:t>Firebase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Авторизация реализована с помощью </a:t>
            </a:r>
            <a:r>
              <a:rPr lang="en-US" sz="2400" dirty="0"/>
              <a:t>Firebase Authentication</a:t>
            </a:r>
            <a:r>
              <a:rPr lang="ru-RU" sz="2400" dirty="0"/>
              <a:t>, данная технология позволяет реализовать быструю регистрацию пользователей в системе, при этом данные </a:t>
            </a:r>
            <a:r>
              <a:rPr lang="ru-RU" sz="2400" dirty="0" err="1"/>
              <a:t>хешируются</a:t>
            </a:r>
            <a:endParaRPr lang="ru-RU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База данных создана в облаке </a:t>
            </a:r>
            <a:r>
              <a:rPr lang="en-US" sz="2400" dirty="0"/>
              <a:t>Firebase –Realtime Database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Хранение фотографий в базе данных реализовывается с помощью побитового приведения в строку определенной функцией</a:t>
            </a:r>
            <a:endParaRPr lang="en-US" sz="2400" dirty="0"/>
          </a:p>
          <a:p>
            <a:endParaRPr lang="ru-RU" sz="2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66841B4-B05B-4B55-9965-7B5588DAD2D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39BE5"/>
              </a:clrFrom>
              <a:clrTo>
                <a:srgbClr val="039BE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8598" y="4753614"/>
            <a:ext cx="4223402" cy="211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803071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429A2BF-B5A6-4A15-9011-500813464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6D7CD13-A28B-4B8F-8C3E-88CF6D050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Библиотеки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23725F-F272-4BEC-A6D7-37D72F966B2D}"/>
              </a:ext>
            </a:extLst>
          </p:cNvPr>
          <p:cNvSpPr txBox="1"/>
          <p:nvPr/>
        </p:nvSpPr>
        <p:spPr>
          <a:xfrm>
            <a:off x="838200" y="1591056"/>
            <a:ext cx="10299192" cy="4765294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dirty="0" err="1"/>
              <a:t>android.graphics.Bitmap</a:t>
            </a:r>
            <a:r>
              <a:rPr lang="en-US" dirty="0"/>
              <a:t>;</a:t>
            </a:r>
          </a:p>
          <a:p>
            <a:r>
              <a:rPr lang="en-US" dirty="0" err="1"/>
              <a:t>android.graphics.BitmapFactory</a:t>
            </a:r>
            <a:r>
              <a:rPr lang="en-US" dirty="0"/>
              <a:t>;</a:t>
            </a:r>
          </a:p>
          <a:p>
            <a:r>
              <a:rPr lang="en-US" dirty="0" err="1"/>
              <a:t>android.os.Bundle</a:t>
            </a:r>
            <a:r>
              <a:rPr lang="en-US" dirty="0"/>
              <a:t>;</a:t>
            </a:r>
          </a:p>
          <a:p>
            <a:r>
              <a:rPr lang="en-US" dirty="0"/>
              <a:t>android.util.Base64;</a:t>
            </a:r>
          </a:p>
          <a:p>
            <a:r>
              <a:rPr lang="en-US" dirty="0" err="1"/>
              <a:t>android.util.Log</a:t>
            </a:r>
            <a:r>
              <a:rPr lang="en-US" dirty="0"/>
              <a:t>;</a:t>
            </a:r>
          </a:p>
          <a:p>
            <a:r>
              <a:rPr lang="en-US" dirty="0" err="1"/>
              <a:t>android.view.LayoutInflater</a:t>
            </a:r>
            <a:r>
              <a:rPr lang="en-US" dirty="0"/>
              <a:t>;</a:t>
            </a:r>
          </a:p>
          <a:p>
            <a:r>
              <a:rPr lang="en-US" dirty="0" err="1"/>
              <a:t>android.view.View</a:t>
            </a:r>
            <a:r>
              <a:rPr lang="en-US" dirty="0"/>
              <a:t>;</a:t>
            </a:r>
          </a:p>
          <a:p>
            <a:r>
              <a:rPr lang="en-US" dirty="0" err="1"/>
              <a:t>android.view.ViewGroup</a:t>
            </a:r>
            <a:r>
              <a:rPr lang="en-US" dirty="0"/>
              <a:t>;</a:t>
            </a:r>
          </a:p>
          <a:p>
            <a:r>
              <a:rPr lang="en-US" dirty="0" err="1"/>
              <a:t>android.widget.Button</a:t>
            </a:r>
            <a:r>
              <a:rPr lang="en-US" dirty="0"/>
              <a:t>;</a:t>
            </a:r>
          </a:p>
          <a:p>
            <a:r>
              <a:rPr lang="en-US" dirty="0" err="1"/>
              <a:t>android.widget.ImageButton</a:t>
            </a:r>
            <a:r>
              <a:rPr lang="en-US" dirty="0"/>
              <a:t>;</a:t>
            </a:r>
          </a:p>
          <a:p>
            <a:r>
              <a:rPr lang="en-US" dirty="0" err="1"/>
              <a:t>android.widget.ImageView</a:t>
            </a:r>
            <a:r>
              <a:rPr lang="en-US" dirty="0"/>
              <a:t>;</a:t>
            </a:r>
          </a:p>
          <a:p>
            <a:r>
              <a:rPr lang="en-US" dirty="0" err="1"/>
              <a:t>android.widget.TextView</a:t>
            </a:r>
            <a:r>
              <a:rPr lang="en-US" dirty="0"/>
              <a:t>;</a:t>
            </a:r>
          </a:p>
          <a:p>
            <a:r>
              <a:rPr lang="en-US" dirty="0" err="1"/>
              <a:t>androidx.annotation.NonNull</a:t>
            </a:r>
            <a:r>
              <a:rPr lang="en-US" dirty="0"/>
              <a:t>;</a:t>
            </a:r>
          </a:p>
          <a:p>
            <a:r>
              <a:rPr lang="en-US" dirty="0" err="1"/>
              <a:t>androidx.fragment.app.Fragment</a:t>
            </a:r>
            <a:r>
              <a:rPr lang="en-US" dirty="0"/>
              <a:t>;</a:t>
            </a:r>
          </a:p>
          <a:p>
            <a:r>
              <a:rPr lang="en-US" dirty="0" err="1"/>
              <a:t>androidx.fragment.app.FragmentTransaction</a:t>
            </a:r>
            <a:r>
              <a:rPr lang="en-US" dirty="0"/>
              <a:t>;</a:t>
            </a:r>
          </a:p>
          <a:p>
            <a:r>
              <a:rPr lang="en-US" dirty="0" err="1"/>
              <a:t>com.example.project.ui.Add.AddFragment</a:t>
            </a:r>
            <a:r>
              <a:rPr lang="en-US" dirty="0"/>
              <a:t>;</a:t>
            </a:r>
          </a:p>
          <a:p>
            <a:r>
              <a:rPr lang="en-US" dirty="0" err="1"/>
              <a:t>com.example.project.ui.Add.Start_addFragment</a:t>
            </a:r>
            <a:r>
              <a:rPr lang="en-US" dirty="0"/>
              <a:t>;</a:t>
            </a:r>
          </a:p>
          <a:p>
            <a:r>
              <a:rPr lang="en-US" dirty="0" err="1"/>
              <a:t>com.example.project.ui.Menu.MenuFragment</a:t>
            </a:r>
            <a:r>
              <a:rPr lang="en-US" dirty="0"/>
              <a:t>;</a:t>
            </a:r>
          </a:p>
          <a:p>
            <a:r>
              <a:rPr lang="en-US" dirty="0" err="1"/>
              <a:t>com.example.project.ui.Menu.MenuSearchFragment</a:t>
            </a:r>
            <a:r>
              <a:rPr lang="en-US" dirty="0"/>
              <a:t>;</a:t>
            </a:r>
          </a:p>
          <a:p>
            <a:r>
              <a:rPr lang="en-US" dirty="0" err="1"/>
              <a:t>com.google.firebase.auth.FirebaseAuth</a:t>
            </a:r>
            <a:r>
              <a:rPr lang="en-US" dirty="0"/>
              <a:t>;</a:t>
            </a:r>
          </a:p>
          <a:p>
            <a:r>
              <a:rPr lang="en-US" dirty="0" err="1"/>
              <a:t>com.google.firebase.database.DataSnapshot</a:t>
            </a:r>
            <a:r>
              <a:rPr lang="en-US" dirty="0"/>
              <a:t>;</a:t>
            </a:r>
          </a:p>
          <a:p>
            <a:r>
              <a:rPr lang="en-US" dirty="0" err="1"/>
              <a:t>com.google.firebase.database.DatabaseError</a:t>
            </a:r>
            <a:r>
              <a:rPr lang="en-US" dirty="0"/>
              <a:t>;</a:t>
            </a:r>
          </a:p>
          <a:p>
            <a:r>
              <a:rPr lang="en-US" dirty="0" err="1"/>
              <a:t>com.google.firebase.database.DatabaseReference</a:t>
            </a:r>
            <a:endParaRPr lang="en-US" dirty="0"/>
          </a:p>
          <a:p>
            <a:r>
              <a:rPr lang="en-US" dirty="0" err="1"/>
              <a:t>com.google.firebase.database.FirebaseDatabase</a:t>
            </a:r>
            <a:r>
              <a:rPr lang="en-US" dirty="0"/>
              <a:t>;</a:t>
            </a:r>
          </a:p>
          <a:p>
            <a:r>
              <a:rPr lang="en-US" dirty="0" err="1"/>
              <a:t>com.google.firebase.database.ValueEventListener</a:t>
            </a:r>
            <a:endParaRPr lang="en-US" dirty="0"/>
          </a:p>
          <a:p>
            <a:r>
              <a:rPr lang="en-US" dirty="0" err="1"/>
              <a:t>com.synnapps.carouselview.CarouselView</a:t>
            </a:r>
            <a:r>
              <a:rPr lang="en-US" dirty="0"/>
              <a:t>;</a:t>
            </a:r>
          </a:p>
          <a:p>
            <a:r>
              <a:rPr lang="en-US" dirty="0" err="1"/>
              <a:t>com.synnapps.carouselview.ImageClickListener</a:t>
            </a:r>
            <a:r>
              <a:rPr lang="en-US" dirty="0"/>
              <a:t>;</a:t>
            </a:r>
          </a:p>
          <a:p>
            <a:r>
              <a:rPr lang="en-US" dirty="0" err="1"/>
              <a:t>com.synnapps.carouselview.ImageListener</a:t>
            </a:r>
            <a:r>
              <a:rPr lang="en-US" dirty="0"/>
              <a:t>;</a:t>
            </a:r>
          </a:p>
          <a:p>
            <a:r>
              <a:rPr lang="en-US" dirty="0" err="1"/>
              <a:t>java.util.ArrayList</a:t>
            </a:r>
            <a:r>
              <a:rPr lang="en-US" dirty="0"/>
              <a:t>;</a:t>
            </a:r>
          </a:p>
          <a:p>
            <a:r>
              <a:rPr lang="en-US" dirty="0" err="1"/>
              <a:t>java.util.Objects</a:t>
            </a:r>
            <a:r>
              <a:rPr lang="en-US" dirty="0"/>
              <a:t>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120630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B97C189-0602-41CF-940B-CCF5BC82B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E719DD2-F0E0-4877-BF83-49E3F6F8F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Диаграмма базы данных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F29448D-17DC-44C3-AEBD-7A1A7DF1F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" y="1046575"/>
            <a:ext cx="6133835" cy="581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981760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424</Words>
  <Application>Microsoft Office PowerPoint</Application>
  <PresentationFormat>Широкоэкранный</PresentationFormat>
  <Paragraphs>69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SamsungOne 450C</vt:lpstr>
      <vt:lpstr>Calibri</vt:lpstr>
      <vt:lpstr>Arial</vt:lpstr>
      <vt:lpstr>SamsungOne 800C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Проектирование и реализация мобильного приложения "Доска объявлений и услуг"</vt:lpstr>
      <vt:lpstr>Цель работы</vt:lpstr>
      <vt:lpstr>Задачи</vt:lpstr>
      <vt:lpstr>Решение</vt:lpstr>
      <vt:lpstr>Инструментарий</vt:lpstr>
      <vt:lpstr>Технологии</vt:lpstr>
      <vt:lpstr>Библиотеки </vt:lpstr>
      <vt:lpstr>Диаграмма базы данных</vt:lpstr>
      <vt:lpstr>Интерфейс приложения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Vladimir</cp:lastModifiedBy>
  <cp:revision>41</cp:revision>
  <dcterms:created xsi:type="dcterms:W3CDTF">2020-05-25T08:37:09Z</dcterms:created>
  <dcterms:modified xsi:type="dcterms:W3CDTF">2022-05-24T21:28:36Z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